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574" y="-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15723-11AD-4440-9AFC-48B747A0CF5F}" type="datetimeFigureOut">
              <a:rPr lang="en-US" smtClean="0"/>
              <a:t>3/3/2018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E605D-1045-44BD-A4D6-FBB0C82C9A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741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презентации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материалам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интернета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E605D-1045-44BD-A4D6-FBB0C82C9AF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76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E88DF9A-9000-40DD-9FCF-A6C024F4938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38BF2DA-D581-4FC1-87EA-61720E53C3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88DF9A-9000-40DD-9FCF-A6C024F4938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8BF2DA-D581-4FC1-87EA-61720E53C3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88DF9A-9000-40DD-9FCF-A6C024F4938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8BF2DA-D581-4FC1-87EA-61720E53C3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88DF9A-9000-40DD-9FCF-A6C024F4938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8BF2DA-D581-4FC1-87EA-61720E53C30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88DF9A-9000-40DD-9FCF-A6C024F4938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8BF2DA-D581-4FC1-87EA-61720E53C30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88DF9A-9000-40DD-9FCF-A6C024F4938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8BF2DA-D581-4FC1-87EA-61720E53C30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88DF9A-9000-40DD-9FCF-A6C024F4938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8BF2DA-D581-4FC1-87EA-61720E53C30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88DF9A-9000-40DD-9FCF-A6C024F4938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8BF2DA-D581-4FC1-87EA-61720E53C30E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88DF9A-9000-40DD-9FCF-A6C024F4938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8BF2DA-D581-4FC1-87EA-61720E53C3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E88DF9A-9000-40DD-9FCF-A6C024F4938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8BF2DA-D581-4FC1-87EA-61720E53C30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E88DF9A-9000-40DD-9FCF-A6C024F4938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38BF2DA-D581-4FC1-87EA-61720E53C30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E88DF9A-9000-40DD-9FCF-A6C024F49385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38BF2DA-D581-4FC1-87EA-61720E53C30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med">
    <p:wedge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Культура </a:t>
            </a:r>
            <a:r>
              <a:rPr lang="ru-RU" dirty="0"/>
              <a:t>п</a:t>
            </a:r>
            <a:r>
              <a:rPr lang="ru-RU" dirty="0" smtClean="0"/>
              <a:t>едагогического общения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Объявление темы</a:t>
            </a:r>
          </a:p>
          <a:p>
            <a:r>
              <a:rPr lang="ru-RU" sz="2000" dirty="0" smtClean="0"/>
              <a:t>Постановка целей</a:t>
            </a:r>
          </a:p>
          <a:p>
            <a:r>
              <a:rPr lang="ru-RU" sz="2000" dirty="0" smtClean="0"/>
              <a:t>Проверка </a:t>
            </a:r>
            <a:r>
              <a:rPr lang="ru-RU" sz="2000" dirty="0" err="1" smtClean="0"/>
              <a:t>д</a:t>
            </a:r>
            <a:r>
              <a:rPr lang="ru-RU" sz="2000" dirty="0" smtClean="0"/>
              <a:t>/</a:t>
            </a:r>
            <a:r>
              <a:rPr lang="ru-RU" sz="2000" dirty="0" err="1" smtClean="0"/>
              <a:t>з</a:t>
            </a:r>
            <a:r>
              <a:rPr lang="ru-RU" sz="2000" dirty="0" smtClean="0"/>
              <a:t> и </a:t>
            </a:r>
            <a:r>
              <a:rPr lang="ru-RU" sz="2000" dirty="0" err="1" smtClean="0"/>
              <a:t>актулизация</a:t>
            </a:r>
            <a:r>
              <a:rPr lang="ru-RU" sz="2000" dirty="0" smtClean="0"/>
              <a:t> опорных знаний</a:t>
            </a:r>
          </a:p>
          <a:p>
            <a:r>
              <a:rPr lang="ru-RU" sz="2000" dirty="0" smtClean="0"/>
              <a:t>Введение нового материала</a:t>
            </a:r>
          </a:p>
          <a:p>
            <a:r>
              <a:rPr lang="ru-RU" sz="2000" dirty="0" smtClean="0"/>
              <a:t>Первичное закрепление знаний</a:t>
            </a:r>
          </a:p>
          <a:p>
            <a:r>
              <a:rPr lang="ru-RU" sz="2000" dirty="0" smtClean="0"/>
              <a:t>Применение знаний</a:t>
            </a:r>
          </a:p>
          <a:p>
            <a:r>
              <a:rPr lang="ru-RU" sz="2000" dirty="0" smtClean="0"/>
              <a:t>Включение нового материала в общую систему знаний</a:t>
            </a:r>
          </a:p>
          <a:p>
            <a:r>
              <a:rPr lang="ru-RU" sz="2000" dirty="0" smtClean="0"/>
              <a:t>Подведение итогов</a:t>
            </a:r>
          </a:p>
          <a:p>
            <a:r>
              <a:rPr lang="ru-RU" sz="2000" dirty="0" smtClean="0"/>
              <a:t>Д/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Индуктор – дать толчок творческому стимулу</a:t>
            </a:r>
          </a:p>
          <a:p>
            <a:r>
              <a:rPr lang="ru-RU" sz="2000" dirty="0" smtClean="0"/>
              <a:t>Самоконструкция</a:t>
            </a:r>
          </a:p>
          <a:p>
            <a:r>
              <a:rPr lang="ru-RU" sz="2000" dirty="0" smtClean="0"/>
              <a:t>Социализация</a:t>
            </a:r>
          </a:p>
          <a:p>
            <a:r>
              <a:rPr lang="ru-RU" sz="2000" dirty="0" smtClean="0"/>
              <a:t>Разрыв</a:t>
            </a:r>
          </a:p>
          <a:p>
            <a:r>
              <a:rPr lang="ru-RU" sz="2000" dirty="0" smtClean="0"/>
              <a:t>Анализ поисковой работы</a:t>
            </a:r>
          </a:p>
          <a:p>
            <a:r>
              <a:rPr lang="ru-RU" sz="2000" dirty="0" smtClean="0"/>
              <a:t>Рефлексия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142852"/>
            <a:ext cx="501922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Классический урок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9124" y="0"/>
            <a:ext cx="5214974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Пед</a:t>
            </a:r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. </a:t>
            </a:r>
            <a:r>
              <a:rPr lang="ru-RU" sz="4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мастерская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Ошибки учителя в восприятии ребёнка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29190" y="1785926"/>
            <a:ext cx="363607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Функциональное восприятие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4929198"/>
            <a:ext cx="461551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СтереОТИпное</a:t>
            </a:r>
            <a:r>
              <a:rPr lang="ru-RU" sz="28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восприятие</a:t>
            </a:r>
            <a:endParaRPr lang="ru-RU" sz="2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571744"/>
            <a:ext cx="390604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Инорационное</a:t>
            </a:r>
            <a:endParaRPr lang="ru-RU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2066" y="4643446"/>
            <a:ext cx="385000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Эмоционально-эстетическое</a:t>
            </a:r>
            <a:endParaRPr lang="ru-RU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14744" y="3429000"/>
            <a:ext cx="393179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Инфантильное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- эффект ореола помогает и содействует им, многое делают для вида и комфортно чувствуют себя в этой среде.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Защитное ролевое поведение ребёнка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928802"/>
            <a:ext cx="40005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Сверх принятые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- разряд неисправимых. Они формируют своё «я» и утверждают себя на таком уровне. У них эмоциональная нестабильность проявляется в результате акцентуации учителем отдельных их черт характера.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Защитное ролевое поведение ребёнка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5944" y="1785926"/>
            <a:ext cx="427072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Непринятые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- учителя предоставляют им самостоятельность. На безразличие </a:t>
            </a:r>
            <a:r>
              <a:rPr lang="ru-RU" smtClean="0"/>
              <a:t>формируют своё </a:t>
            </a:r>
            <a:r>
              <a:rPr lang="ru-RU" dirty="0" smtClean="0"/>
              <a:t>«я» и оправдывают своё поведение.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Защитное ролевое поведение ребёнка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32941" y="1785926"/>
            <a:ext cx="46169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Эгоцентрики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- фиксируют любое отклонение в самочувствии. Такая роль им нравится и они ищут способы оказаться такими. Эффект поблажек помогает «больным» утверждаться.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Защитное ролевое поведение ребёнка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1643050"/>
            <a:ext cx="41761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«Больные»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СТИЛИ ПЕД.ОБЩЕНИЯ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4888" y="2071678"/>
            <a:ext cx="38363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Демократический</a:t>
            </a:r>
            <a:endParaRPr lang="ru-RU" sz="32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5008" y="3143248"/>
            <a:ext cx="31582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Авторитарный</a:t>
            </a:r>
            <a:endParaRPr lang="ru-RU" sz="32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910" y="5643578"/>
            <a:ext cx="31582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Самовластный</a:t>
            </a:r>
            <a:endParaRPr lang="ru-RU" sz="32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35695" y="5072074"/>
            <a:ext cx="34083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Игнорирующий</a:t>
            </a:r>
            <a:endParaRPr lang="ru-RU" sz="32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3929066"/>
            <a:ext cx="37144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Попустительский</a:t>
            </a:r>
            <a:endParaRPr lang="ru-RU" sz="32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628" y="1643050"/>
            <a:ext cx="272585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Алогичный</a:t>
            </a:r>
            <a:endParaRPr lang="ru-RU" sz="32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Общение устрашения</a:t>
            </a:r>
          </a:p>
          <a:p>
            <a:r>
              <a:rPr lang="ru-RU" dirty="0" smtClean="0"/>
              <a:t>Общение заигрывания</a:t>
            </a:r>
          </a:p>
          <a:p>
            <a:r>
              <a:rPr lang="ru-RU" dirty="0" smtClean="0"/>
              <a:t>Общение с дистанцией</a:t>
            </a:r>
          </a:p>
          <a:p>
            <a:r>
              <a:rPr lang="ru-RU" dirty="0" smtClean="0"/>
              <a:t>Общение дружеского расположения</a:t>
            </a:r>
          </a:p>
          <a:p>
            <a:r>
              <a:rPr lang="ru-RU" dirty="0" smtClean="0"/>
              <a:t>Общение совместной увлечённости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err="1" smtClean="0"/>
              <a:t>В.В.Канн-Кальк</a:t>
            </a:r>
            <a:r>
              <a:rPr lang="ru-RU" sz="3200" dirty="0" smtClean="0"/>
              <a:t> выделял еще несколько стилей</a:t>
            </a:r>
            <a:endParaRPr lang="ru-RU" sz="32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Возникновение противоречия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Его осознание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Обострение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Способы урегулирования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Разрешение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Фазы развития конфликта</a:t>
            </a: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429124" y="1928802"/>
            <a:ext cx="357190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429124" y="2928934"/>
            <a:ext cx="357190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429124" y="3786190"/>
            <a:ext cx="357190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429124" y="4714884"/>
            <a:ext cx="357190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1228" indent="-571500">
              <a:buFont typeface="+mj-lt"/>
              <a:buAutoNum type="romanUcPeriod"/>
            </a:pPr>
            <a:endParaRPr lang="ru-RU" dirty="0" smtClean="0"/>
          </a:p>
          <a:p>
            <a:pPr marL="681228" indent="-571500">
              <a:buFont typeface="+mj-lt"/>
              <a:buAutoNum type="romanUcPeriod"/>
            </a:pPr>
            <a:r>
              <a:rPr lang="ru-RU" dirty="0" smtClean="0"/>
              <a:t>Стратегия приспособления</a:t>
            </a:r>
          </a:p>
          <a:p>
            <a:pPr marL="681228" indent="-571500">
              <a:buFont typeface="+mj-lt"/>
              <a:buAutoNum type="romanUcPeriod"/>
            </a:pPr>
            <a:r>
              <a:rPr lang="ru-RU" dirty="0" smtClean="0"/>
              <a:t>Компромисс</a:t>
            </a:r>
          </a:p>
          <a:p>
            <a:pPr marL="681228" indent="-571500">
              <a:buFont typeface="+mj-lt"/>
              <a:buAutoNum type="romanUcPeriod"/>
            </a:pPr>
            <a:r>
              <a:rPr lang="ru-RU" dirty="0" smtClean="0"/>
              <a:t>Стратегия уклонения</a:t>
            </a:r>
          </a:p>
          <a:p>
            <a:pPr marL="681228" indent="-571500">
              <a:buFont typeface="+mj-lt"/>
              <a:buAutoNum type="romanUcPeriod"/>
            </a:pPr>
            <a:r>
              <a:rPr lang="ru-RU" dirty="0" smtClean="0"/>
              <a:t>Стратегия отступления</a:t>
            </a:r>
          </a:p>
          <a:p>
            <a:pPr marL="681228" indent="-571500">
              <a:buFont typeface="+mj-lt"/>
              <a:buAutoNum type="romanUcPeriod"/>
            </a:pPr>
            <a:r>
              <a:rPr lang="ru-RU" dirty="0" smtClean="0"/>
              <a:t>Стратегия сотрудничества</a:t>
            </a:r>
          </a:p>
          <a:p>
            <a:pPr marL="681228" indent="-571500">
              <a:buFont typeface="+mj-lt"/>
              <a:buAutoNum type="romanUcPeriod"/>
            </a:pPr>
            <a:r>
              <a:rPr lang="ru-RU" dirty="0" smtClean="0"/>
              <a:t>Стратегия доминирования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Типы </a:t>
            </a:r>
            <a:r>
              <a:rPr lang="ru-RU" dirty="0" err="1" smtClean="0"/>
              <a:t>пед.стратегий</a:t>
            </a:r>
            <a:r>
              <a:rPr lang="ru-RU" dirty="0" smtClean="0"/>
              <a:t> управления конфликтами с учащимися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Педагог постоянно сталкивается с самыми разными проблемами межличностного общения. Отсутствие культуры педагогического общения или ее низкий уровень нередко приводят к возникновению конфликтных ситуаций, напряженности в отношениях между учителем и учеником или целым классом.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4000" b="1" i="1" dirty="0" smtClean="0"/>
              <a:t>«Лучший бой тот, который не состоялся</a:t>
            </a:r>
            <a:r>
              <a:rPr lang="ru-RU" sz="4000" b="1" i="1" dirty="0" smtClean="0"/>
              <a:t>».</a:t>
            </a:r>
          </a:p>
          <a:p>
            <a:endParaRPr lang="ru-RU" sz="4000" b="1" i="1" dirty="0"/>
          </a:p>
          <a:p>
            <a:endParaRPr lang="ru-RU" sz="4000" b="1" i="1" dirty="0" smtClean="0"/>
          </a:p>
          <a:p>
            <a:pPr algn="r"/>
            <a:r>
              <a:rPr lang="ru-RU" sz="900" dirty="0" smtClean="0"/>
              <a:t>П</a:t>
            </a:r>
            <a:r>
              <a:rPr lang="en-US" sz="900" dirty="0" err="1" smtClean="0"/>
              <a:t>резентации</a:t>
            </a:r>
            <a:r>
              <a:rPr lang="en-US" sz="900" dirty="0" smtClean="0"/>
              <a:t> </a:t>
            </a:r>
            <a:r>
              <a:rPr lang="en-US" sz="900" dirty="0" err="1"/>
              <a:t>сделаны</a:t>
            </a:r>
            <a:r>
              <a:rPr lang="en-US" sz="900" dirty="0"/>
              <a:t> </a:t>
            </a:r>
            <a:r>
              <a:rPr lang="en-US" sz="900" dirty="0" err="1"/>
              <a:t>по</a:t>
            </a:r>
            <a:r>
              <a:rPr lang="en-US" sz="900" dirty="0"/>
              <a:t> </a:t>
            </a:r>
            <a:r>
              <a:rPr lang="en-US" sz="900" dirty="0" err="1"/>
              <a:t>материалам</a:t>
            </a:r>
            <a:r>
              <a:rPr lang="en-US" sz="900" dirty="0"/>
              <a:t> </a:t>
            </a:r>
            <a:r>
              <a:rPr lang="en-US" sz="900" dirty="0" err="1"/>
              <a:t>интернета</a:t>
            </a:r>
            <a:endParaRPr lang="ru-RU" sz="900" dirty="0"/>
          </a:p>
          <a:p>
            <a:endParaRPr lang="ru-RU" sz="4000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В конфликтных ситуациях необходимо пользоваться принципами борьбы каратэ:</a:t>
            </a:r>
            <a:endParaRPr lang="ru-RU" sz="28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— это некоторая совокупность ценностных отношений к образованию ребенка, которые предметно и практически реализуются в образовательных процессах.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Педагогическая культура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Н.В.Кузьмина и О.А.Абдуллина выделяют несколько блоков профессиональных умений учителя.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Располагать учащегося к общению;</a:t>
            </a:r>
          </a:p>
          <a:p>
            <a:r>
              <a:rPr lang="ru-RU" dirty="0" smtClean="0"/>
              <a:t>Производить благоприятное впечатление;</a:t>
            </a:r>
          </a:p>
          <a:p>
            <a:r>
              <a:rPr lang="ru-RU" dirty="0" err="1" smtClean="0"/>
              <a:t>Рефлексировать</a:t>
            </a:r>
            <a:r>
              <a:rPr lang="ru-RU" dirty="0" smtClean="0"/>
              <a:t>;</a:t>
            </a:r>
          </a:p>
          <a:p>
            <a:r>
              <a:rPr lang="ru-RU" dirty="0" smtClean="0"/>
              <a:t>Адекватно воспринимать своеобразие личности каждого ребёнка и группы;</a:t>
            </a:r>
          </a:p>
          <a:p>
            <a:r>
              <a:rPr lang="ru-RU" dirty="0" smtClean="0"/>
              <a:t>Прогнозировать развитие </a:t>
            </a:r>
            <a:r>
              <a:rPr lang="ru-RU" dirty="0" err="1" smtClean="0"/>
              <a:t>межсубъектных</a:t>
            </a:r>
            <a:r>
              <a:rPr lang="ru-RU" dirty="0" smtClean="0"/>
              <a:t> отношений;</a:t>
            </a:r>
          </a:p>
          <a:p>
            <a:r>
              <a:rPr lang="ru-RU" dirty="0" smtClean="0"/>
              <a:t>Использовать разнообразные средства (вербальные, невербальные).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Социально-психологический 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Руководствоваться принципами и правилами этикета;</a:t>
            </a:r>
          </a:p>
          <a:p>
            <a:r>
              <a:rPr lang="ru-RU" dirty="0" smtClean="0"/>
              <a:t>Строить общение на гуманной основе;</a:t>
            </a:r>
          </a:p>
          <a:p>
            <a:r>
              <a:rPr lang="ru-RU" dirty="0" smtClean="0"/>
              <a:t>Организовывать творческое сотрудничество  с классами и каждым учащимся;</a:t>
            </a:r>
          </a:p>
          <a:p>
            <a:r>
              <a:rPr lang="ru-RU" dirty="0" smtClean="0"/>
              <a:t>Инициировать благоприятный нравственный климат общения.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Нравственно-эстетический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Быть артистичным, выразительным;</a:t>
            </a:r>
          </a:p>
          <a:p>
            <a:r>
              <a:rPr lang="ru-RU" dirty="0" smtClean="0"/>
              <a:t>Приспособить учащихся к высокой культуре общения.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Эстетический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Использовать разнообразные учебно-воспитательные средства;</a:t>
            </a:r>
          </a:p>
          <a:p>
            <a:r>
              <a:rPr lang="ru-RU" dirty="0" smtClean="0"/>
              <a:t>Выбирать оптимальный стиль руководства общения;</a:t>
            </a:r>
          </a:p>
          <a:p>
            <a:r>
              <a:rPr lang="ru-RU" dirty="0" smtClean="0"/>
              <a:t>Соблюдать педагогический такт;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Технологический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С.Полоцкий в 1664 году открыл школу славяно-греко-латинских языков.</a:t>
            </a:r>
          </a:p>
          <a:p>
            <a:r>
              <a:rPr lang="ru-RU" dirty="0" smtClean="0"/>
              <a:t>Н.Новиков объявил педагогику </a:t>
            </a:r>
            <a:r>
              <a:rPr lang="ru-RU" b="1" dirty="0" smtClean="0"/>
              <a:t>наукой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Интересные факты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79</TotalTime>
  <Words>441</Words>
  <Application>Microsoft Office PowerPoint</Application>
  <PresentationFormat>Экран (4:3)</PresentationFormat>
  <Paragraphs>133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Открытая</vt:lpstr>
      <vt:lpstr>Культура педагогического общения</vt:lpstr>
      <vt:lpstr>Презентация PowerPoint</vt:lpstr>
      <vt:lpstr>Педагогическая культура </vt:lpstr>
      <vt:lpstr>Презентация PowerPoint</vt:lpstr>
      <vt:lpstr>Социально-психологический </vt:lpstr>
      <vt:lpstr>Нравственно-эстетический</vt:lpstr>
      <vt:lpstr>Эстетический</vt:lpstr>
      <vt:lpstr>Технологический</vt:lpstr>
      <vt:lpstr>Интересные факты</vt:lpstr>
      <vt:lpstr>Презентация PowerPoint</vt:lpstr>
      <vt:lpstr>Ошибки учителя в восприятии ребёнка</vt:lpstr>
      <vt:lpstr>Защитное ролевое поведение ребёнка</vt:lpstr>
      <vt:lpstr>Защитное ролевое поведение ребёнка</vt:lpstr>
      <vt:lpstr>Защитное ролевое поведение ребёнка</vt:lpstr>
      <vt:lpstr>Защитное ролевое поведение ребёнка</vt:lpstr>
      <vt:lpstr>СТИЛИ ПЕД.ОБЩЕНИЯ</vt:lpstr>
      <vt:lpstr>В.В.Канн-Кальк выделял еще несколько стилей</vt:lpstr>
      <vt:lpstr>Фазы развития конфликта</vt:lpstr>
      <vt:lpstr>Типы пед.стратегий управления конфликтами с учащимися</vt:lpstr>
      <vt:lpstr>В конфликтных ситуациях необходимо пользоваться принципами борьбы каратэ:</vt:lpstr>
    </vt:vector>
  </TitlesOfParts>
  <Company>Krokoz™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педагогического общения</dc:title>
  <dc:creator>User</dc:creator>
  <cp:lastModifiedBy>Admin</cp:lastModifiedBy>
  <cp:revision>11</cp:revision>
  <dcterms:created xsi:type="dcterms:W3CDTF">2015-11-04T23:11:06Z</dcterms:created>
  <dcterms:modified xsi:type="dcterms:W3CDTF">2018-03-03T07:17:35Z</dcterms:modified>
</cp:coreProperties>
</file>